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5463161" y="-90805"/>
            <a:ext cx="8585201" cy="5043805"/>
          </a:xfrm>
          <a:prstGeom prst="rect">
            <a:avLst/>
          </a:prstGeom>
        </p:spPr>
        <p:txBody>
          <a:bodyPr lIns="91439" tIns="45719" rIns="91439" bIns="45719">
            <a:noAutofit/>
          </a:bodyPr>
          <a:lstStyle/>
          <a:p>
            <a:pPr/>
          </a:p>
        </p:txBody>
      </p:sp>
      <p:sp>
        <p:nvSpPr>
          <p:cNvPr id="112" name="Image"/>
          <p:cNvSpPr/>
          <p:nvPr>
            <p:ph type="pic" sz="half" idx="14"/>
          </p:nvPr>
        </p:nvSpPr>
        <p:spPr>
          <a:xfrm>
            <a:off x="5918717" y="4660900"/>
            <a:ext cx="7669766" cy="5219700"/>
          </a:xfrm>
          <a:prstGeom prst="rect">
            <a:avLst/>
          </a:prstGeom>
        </p:spPr>
        <p:txBody>
          <a:bodyPr lIns="91439" tIns="45719" rIns="91439" bIns="45719">
            <a:noAutofit/>
          </a:bodyPr>
          <a:lstStyle/>
          <a:p>
            <a:pPr/>
          </a:p>
        </p:txBody>
      </p:sp>
      <p:sp>
        <p:nvSpPr>
          <p:cNvPr id="113" name="Image"/>
          <p:cNvSpPr/>
          <p:nvPr>
            <p:ph type="pic" idx="15"/>
          </p:nvPr>
        </p:nvSpPr>
        <p:spPr>
          <a:xfrm>
            <a:off x="-1016000" y="-12700"/>
            <a:ext cx="8860898" cy="97790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1016000" y="-12700"/>
            <a:ext cx="8860898" cy="97790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1016000" y="-12700"/>
            <a:ext cx="8860898" cy="97790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idx="14"/>
          </p:nvPr>
        </p:nvSpPr>
        <p:spPr>
          <a:xfrm>
            <a:off x="6665377" y="1219200"/>
            <a:ext cx="7445457" cy="82169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9pPr>
    </p:titleStyle>
    <p:bodyStyle>
      <a:lvl1pPr marL="444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1pPr>
      <a:lvl2pPr marL="889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2pPr>
      <a:lvl3pPr marL="1333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3pPr>
      <a:lvl4pPr marL="1778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4pPr>
      <a:lvl5pPr marL="2222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5pPr>
      <a:lvl6pPr marL="2667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6pPr>
      <a:lvl7pPr marL="3111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7pPr>
      <a:lvl8pPr marL="3556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8pPr>
      <a:lvl9pPr marL="4000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Database"/>
          <p:cNvSpPr txBox="1"/>
          <p:nvPr>
            <p:ph type="ctrTitle"/>
          </p:nvPr>
        </p:nvSpPr>
        <p:spPr>
          <a:prstGeom prst="rect">
            <a:avLst/>
          </a:prstGeom>
        </p:spPr>
        <p:txBody>
          <a:bodyPr/>
          <a:lstStyle/>
          <a:p>
            <a:pPr/>
            <a:r>
              <a:t>Database</a:t>
            </a:r>
          </a:p>
        </p:txBody>
      </p:sp>
      <p:sp>
        <p:nvSpPr>
          <p:cNvPr id="167" name="To store a data efficiently"/>
          <p:cNvSpPr txBox="1"/>
          <p:nvPr>
            <p:ph type="subTitle" sz="quarter" idx="1"/>
          </p:nvPr>
        </p:nvSpPr>
        <p:spPr>
          <a:prstGeom prst="rect">
            <a:avLst/>
          </a:prstGeom>
        </p:spPr>
        <p:txBody>
          <a:bodyPr/>
          <a:lstStyle/>
          <a:p>
            <a:pPr/>
            <a:r>
              <a:t>To store a data efficiently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ext"/>
          <p:cNvSpPr txBox="1"/>
          <p:nvPr>
            <p:ph type="body" idx="13"/>
          </p:nvPr>
        </p:nvSpPr>
        <p:spPr>
          <a:prstGeom prst="rect">
            <a:avLst/>
          </a:prstGeom>
        </p:spPr>
        <p:txBody>
          <a:bodyPr/>
          <a:lstStyle/>
          <a:p>
            <a:pPr/>
            <a:r>
              <a:t>Text</a:t>
            </a:r>
          </a:p>
        </p:txBody>
      </p:sp>
      <p:sp>
        <p:nvSpPr>
          <p:cNvPr id="223" name="Why Normalized?"/>
          <p:cNvSpPr txBox="1"/>
          <p:nvPr>
            <p:ph type="title"/>
          </p:nvPr>
        </p:nvSpPr>
        <p:spPr>
          <a:prstGeom prst="rect">
            <a:avLst/>
          </a:prstGeom>
        </p:spPr>
        <p:txBody>
          <a:bodyPr/>
          <a:lstStyle>
            <a:lvl1pPr defTabSz="467359">
              <a:spcBef>
                <a:spcPts val="2200"/>
              </a:spcBef>
              <a:defRPr sz="4800"/>
            </a:lvl1pPr>
          </a:lstStyle>
          <a:p>
            <a:pPr/>
            <a:r>
              <a:t>Why Normalized?</a:t>
            </a:r>
          </a:p>
        </p:txBody>
      </p:sp>
      <p:sp>
        <p:nvSpPr>
          <p:cNvPr id="224" name="Imagine there is 2000 student in that place, and the subject is 30 each major, there is 5 Major…"/>
          <p:cNvSpPr txBox="1"/>
          <p:nvPr/>
        </p:nvSpPr>
        <p:spPr>
          <a:xfrm>
            <a:off x="936497" y="5873749"/>
            <a:ext cx="10951973"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Imagine there is 2000 student in that place, and the subject is 30 each major, there is 5 Major</a:t>
            </a:r>
          </a:p>
          <a:p>
            <a:pPr>
              <a:defRPr>
                <a:solidFill>
                  <a:srgbClr val="FFFFFF"/>
                </a:solidFill>
              </a:defRPr>
            </a:pPr>
            <a:r>
              <a:t>2000*30*5=300000 records</a:t>
            </a:r>
          </a:p>
          <a:p>
            <a:pPr>
              <a:defRPr>
                <a:solidFill>
                  <a:srgbClr val="FFFFFF"/>
                </a:solidFill>
              </a:defRPr>
            </a:pPr>
            <a:r>
              <a:t>There will be Hundreds Thousand word “Algorithm”, “Information Technology”, etc…</a:t>
            </a:r>
          </a:p>
        </p:txBody>
      </p:sp>
      <p:pic>
        <p:nvPicPr>
          <p:cNvPr id="225" name="Image" descr="Image"/>
          <p:cNvPicPr>
            <a:picLocks noChangeAspect="1"/>
          </p:cNvPicPr>
          <p:nvPr/>
        </p:nvPicPr>
        <p:blipFill>
          <a:blip r:embed="rId2">
            <a:extLst/>
          </a:blip>
          <a:stretch>
            <a:fillRect/>
          </a:stretch>
        </p:blipFill>
        <p:spPr>
          <a:xfrm>
            <a:off x="889000" y="2882900"/>
            <a:ext cx="11226800" cy="2400300"/>
          </a:xfrm>
          <a:prstGeom prst="rect">
            <a:avLst/>
          </a:prstGeom>
          <a:ln w="12700">
            <a:miter lim="400000"/>
          </a:ln>
        </p:spPr>
      </p:pic>
      <p:sp>
        <p:nvSpPr>
          <p:cNvPr id="226" name="Rounded Rectangle"/>
          <p:cNvSpPr/>
          <p:nvPr/>
        </p:nvSpPr>
        <p:spPr>
          <a:xfrm>
            <a:off x="889000" y="3448050"/>
            <a:ext cx="1270000" cy="215900"/>
          </a:xfrm>
          <a:prstGeom prst="roundRect">
            <a:avLst>
              <a:gd name="adj" fmla="val 50000"/>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7" name="Rounded Rectangle"/>
          <p:cNvSpPr/>
          <p:nvPr/>
        </p:nvSpPr>
        <p:spPr>
          <a:xfrm>
            <a:off x="889000" y="5035550"/>
            <a:ext cx="1270000" cy="215900"/>
          </a:xfrm>
          <a:prstGeom prst="roundRect">
            <a:avLst>
              <a:gd name="adj" fmla="val 50000"/>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8" name="Rounded Rectangle"/>
          <p:cNvSpPr/>
          <p:nvPr/>
        </p:nvSpPr>
        <p:spPr>
          <a:xfrm>
            <a:off x="10020300" y="3448050"/>
            <a:ext cx="1788617" cy="215900"/>
          </a:xfrm>
          <a:prstGeom prst="roundRect">
            <a:avLst>
              <a:gd name="adj" fmla="val 50000"/>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9" name="Rounded Rectangle"/>
          <p:cNvSpPr/>
          <p:nvPr/>
        </p:nvSpPr>
        <p:spPr>
          <a:xfrm>
            <a:off x="7975600" y="4679950"/>
            <a:ext cx="1270000" cy="281732"/>
          </a:xfrm>
          <a:prstGeom prst="roundRect">
            <a:avLst>
              <a:gd name="adj" fmla="val 50000"/>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0" name="Rounded Rectangle"/>
          <p:cNvSpPr/>
          <p:nvPr/>
        </p:nvSpPr>
        <p:spPr>
          <a:xfrm>
            <a:off x="7975600" y="5035550"/>
            <a:ext cx="1270000" cy="215900"/>
          </a:xfrm>
          <a:prstGeom prst="roundRect">
            <a:avLst>
              <a:gd name="adj" fmla="val 50000"/>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1" name="Rounded Rectangle"/>
          <p:cNvSpPr/>
          <p:nvPr/>
        </p:nvSpPr>
        <p:spPr>
          <a:xfrm>
            <a:off x="10033000" y="5035550"/>
            <a:ext cx="1788617" cy="215900"/>
          </a:xfrm>
          <a:prstGeom prst="roundRect">
            <a:avLst>
              <a:gd name="adj" fmla="val 50000"/>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2" name="Rounded Rectangle"/>
          <p:cNvSpPr/>
          <p:nvPr/>
        </p:nvSpPr>
        <p:spPr>
          <a:xfrm>
            <a:off x="10020300" y="4413250"/>
            <a:ext cx="1788617" cy="215900"/>
          </a:xfrm>
          <a:prstGeom prst="roundRect">
            <a:avLst>
              <a:gd name="adj" fmla="val 50000"/>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3" name="Rounded Rectangle"/>
          <p:cNvSpPr/>
          <p:nvPr/>
        </p:nvSpPr>
        <p:spPr>
          <a:xfrm>
            <a:off x="10033000" y="4712865"/>
            <a:ext cx="1788617" cy="215901"/>
          </a:xfrm>
          <a:prstGeom prst="roundRect">
            <a:avLst>
              <a:gd name="adj" fmla="val 50000"/>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4" name="Rounded Rectangle"/>
          <p:cNvSpPr/>
          <p:nvPr/>
        </p:nvSpPr>
        <p:spPr>
          <a:xfrm>
            <a:off x="7975600" y="3765550"/>
            <a:ext cx="1270000" cy="215900"/>
          </a:xfrm>
          <a:prstGeom prst="roundRect">
            <a:avLst>
              <a:gd name="adj" fmla="val 50000"/>
            </a:avLst>
          </a:prstGeom>
          <a:ln w="25400">
            <a:solidFill>
              <a:schemeClr val="accent5">
                <a:hueOff val="-180946"/>
                <a:satOff val="-2351"/>
                <a:lumOff val="-8716"/>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5" name="Electrical Engineering"/>
          <p:cNvSpPr txBox="1"/>
          <p:nvPr/>
        </p:nvSpPr>
        <p:spPr>
          <a:xfrm>
            <a:off x="10084459" y="4036007"/>
            <a:ext cx="1685698" cy="304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222222"/>
                </a:solidFill>
              </a:defRPr>
            </a:lvl1pPr>
          </a:lstStyle>
          <a:p>
            <a:pPr/>
            <a:r>
              <a:t>Electrical Engineering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ext"/>
          <p:cNvSpPr txBox="1"/>
          <p:nvPr>
            <p:ph type="body" idx="13"/>
          </p:nvPr>
        </p:nvSpPr>
        <p:spPr>
          <a:prstGeom prst="rect">
            <a:avLst/>
          </a:prstGeom>
        </p:spPr>
        <p:txBody>
          <a:bodyPr/>
          <a:lstStyle/>
          <a:p>
            <a:pPr/>
            <a:r>
              <a:t>Text</a:t>
            </a:r>
          </a:p>
        </p:txBody>
      </p:sp>
      <p:sp>
        <p:nvSpPr>
          <p:cNvPr id="238" name="Why Normalized?"/>
          <p:cNvSpPr txBox="1"/>
          <p:nvPr>
            <p:ph type="title"/>
          </p:nvPr>
        </p:nvSpPr>
        <p:spPr>
          <a:prstGeom prst="rect">
            <a:avLst/>
          </a:prstGeom>
        </p:spPr>
        <p:txBody>
          <a:bodyPr/>
          <a:lstStyle>
            <a:lvl1pPr defTabSz="467359">
              <a:spcBef>
                <a:spcPts val="2200"/>
              </a:spcBef>
              <a:defRPr sz="4800"/>
            </a:lvl1pPr>
          </a:lstStyle>
          <a:p>
            <a:pPr/>
            <a:r>
              <a:t>Why Normalized?</a:t>
            </a:r>
          </a:p>
        </p:txBody>
      </p:sp>
      <p:pic>
        <p:nvPicPr>
          <p:cNvPr id="239" name="Image" descr="Image"/>
          <p:cNvPicPr>
            <a:picLocks noChangeAspect="1"/>
          </p:cNvPicPr>
          <p:nvPr/>
        </p:nvPicPr>
        <p:blipFill>
          <a:blip r:embed="rId2">
            <a:extLst/>
          </a:blip>
          <a:stretch>
            <a:fillRect/>
          </a:stretch>
        </p:blipFill>
        <p:spPr>
          <a:xfrm>
            <a:off x="2730500" y="2638777"/>
            <a:ext cx="7543800" cy="3797301"/>
          </a:xfrm>
          <a:prstGeom prst="rect">
            <a:avLst/>
          </a:prstGeom>
          <a:ln w="12700">
            <a:miter lim="400000"/>
          </a:ln>
        </p:spPr>
      </p:pic>
      <p:sp>
        <p:nvSpPr>
          <p:cNvPr id="240" name="300000 word of “Algorithm” will use…"/>
          <p:cNvSpPr txBox="1"/>
          <p:nvPr/>
        </p:nvSpPr>
        <p:spPr>
          <a:xfrm>
            <a:off x="2003298" y="6711950"/>
            <a:ext cx="8998205"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FFFFFF"/>
                </a:solidFill>
              </a:defRPr>
            </a:pPr>
            <a:r>
              <a:t>300000 word of “Algorithm” will use </a:t>
            </a:r>
          </a:p>
          <a:p>
            <a:pPr>
              <a:defRPr>
                <a:solidFill>
                  <a:srgbClr val="FFFFFF"/>
                </a:solidFill>
              </a:defRPr>
            </a:pPr>
            <a:r>
              <a:t>“Algorithm” = 9 * 1 byte = 9 byte</a:t>
            </a:r>
          </a:p>
          <a:p>
            <a:pPr>
              <a:defRPr>
                <a:solidFill>
                  <a:srgbClr val="FFFFFF"/>
                </a:solidFill>
              </a:defRPr>
            </a:pPr>
            <a:r>
              <a:t>300000*9 byte = 2700000 byte=2.7 MB</a:t>
            </a:r>
          </a:p>
          <a:p>
            <a:pPr>
              <a:defRPr>
                <a:solidFill>
                  <a:srgbClr val="FFFFFF"/>
                </a:solidFill>
              </a:defRPr>
            </a:pPr>
            <a:r>
              <a:t>How About “Information Technology”, “Database System”, etc……</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ext"/>
          <p:cNvSpPr txBox="1"/>
          <p:nvPr>
            <p:ph type="body" idx="13"/>
          </p:nvPr>
        </p:nvSpPr>
        <p:spPr>
          <a:prstGeom prst="rect">
            <a:avLst/>
          </a:prstGeom>
        </p:spPr>
        <p:txBody>
          <a:bodyPr/>
          <a:lstStyle/>
          <a:p>
            <a:pPr/>
            <a:r>
              <a:t>Text</a:t>
            </a:r>
          </a:p>
        </p:txBody>
      </p:sp>
      <p:sp>
        <p:nvSpPr>
          <p:cNvPr id="243" name="Why Normalized?"/>
          <p:cNvSpPr txBox="1"/>
          <p:nvPr>
            <p:ph type="title"/>
          </p:nvPr>
        </p:nvSpPr>
        <p:spPr>
          <a:prstGeom prst="rect">
            <a:avLst/>
          </a:prstGeom>
        </p:spPr>
        <p:txBody>
          <a:bodyPr/>
          <a:lstStyle>
            <a:lvl1pPr defTabSz="467359">
              <a:spcBef>
                <a:spcPts val="2200"/>
              </a:spcBef>
              <a:defRPr sz="4800"/>
            </a:lvl1pPr>
          </a:lstStyle>
          <a:p>
            <a:pPr/>
            <a:r>
              <a:t>Why Normalized?</a:t>
            </a:r>
          </a:p>
        </p:txBody>
      </p:sp>
      <p:pic>
        <p:nvPicPr>
          <p:cNvPr id="244" name="Image" descr="Image"/>
          <p:cNvPicPr>
            <a:picLocks noChangeAspect="1"/>
          </p:cNvPicPr>
          <p:nvPr/>
        </p:nvPicPr>
        <p:blipFill>
          <a:blip r:embed="rId2">
            <a:extLst/>
          </a:blip>
          <a:stretch>
            <a:fillRect/>
          </a:stretch>
        </p:blipFill>
        <p:spPr>
          <a:xfrm>
            <a:off x="635000" y="2882900"/>
            <a:ext cx="6858000" cy="5334000"/>
          </a:xfrm>
          <a:prstGeom prst="rect">
            <a:avLst/>
          </a:prstGeom>
          <a:ln w="12700">
            <a:miter lim="400000"/>
          </a:ln>
        </p:spPr>
      </p:pic>
      <p:sp>
        <p:nvSpPr>
          <p:cNvPr id="245" name="Back then, this box is F%#&amp;ing EXPENSIVE!!!"/>
          <p:cNvSpPr txBox="1"/>
          <p:nvPr/>
        </p:nvSpPr>
        <p:spPr>
          <a:xfrm>
            <a:off x="7819897" y="4508499"/>
            <a:ext cx="4103044"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a:solidFill>
                  <a:srgbClr val="FFFFFF"/>
                </a:solidFill>
              </a:defRPr>
            </a:lvl1pPr>
          </a:lstStyle>
          <a:p>
            <a:pPr/>
            <a:r>
              <a:t>Back then, this box is F%#&amp;ing EXPENSIVE!!!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Reduce Duplication, lets make it clean and easy to understand,…"/>
          <p:cNvSpPr txBox="1"/>
          <p:nvPr>
            <p:ph type="body" idx="13"/>
          </p:nvPr>
        </p:nvSpPr>
        <p:spPr>
          <a:xfrm>
            <a:off x="889000" y="2908300"/>
            <a:ext cx="11226800" cy="4207766"/>
          </a:xfrm>
          <a:prstGeom prst="rect">
            <a:avLst/>
          </a:prstGeom>
        </p:spPr>
        <p:txBody>
          <a:bodyPr/>
          <a:lstStyle/>
          <a:p>
            <a:pPr>
              <a:defRPr sz="8100"/>
            </a:pPr>
            <a:r>
              <a:t>Reduce Duplication, lets make it clean and easy to understand, </a:t>
            </a:r>
          </a:p>
          <a:p>
            <a:pPr>
              <a:defRPr sz="8100"/>
            </a:pPr>
            <a:r>
              <a:t>Lets do normalisation</a:t>
            </a:r>
          </a:p>
        </p:txBody>
      </p:sp>
      <p:sp>
        <p:nvSpPr>
          <p:cNvPr id="248" name="Angga Raditya"/>
          <p:cNvSpPr txBox="1"/>
          <p:nvPr>
            <p:ph type="body" idx="14"/>
          </p:nvPr>
        </p:nvSpPr>
        <p:spPr>
          <a:prstGeom prst="rect">
            <a:avLst/>
          </a:prstGeom>
        </p:spPr>
        <p:txBody>
          <a:bodyPr/>
          <a:lstStyle/>
          <a:p>
            <a:pPr/>
            <a:r>
              <a:t>Angga Raditya</a:t>
            </a:r>
          </a:p>
        </p:txBody>
      </p:sp>
      <p:sp>
        <p:nvSpPr>
          <p:cNvPr id="249" name="Text"/>
          <p:cNvSpPr txBox="1"/>
          <p:nvPr>
            <p:ph type="body" idx="15"/>
          </p:nvPr>
        </p:nvSpPr>
        <p:spPr>
          <a:prstGeom prst="rect">
            <a:avLst/>
          </a:prstGeom>
        </p:spPr>
        <p:txBody>
          <a:bodyPr/>
          <a:lstStyle/>
          <a:p>
            <a:pPr/>
            <a:r>
              <a:t>Text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ext"/>
          <p:cNvSpPr txBox="1"/>
          <p:nvPr>
            <p:ph type="body" idx="13"/>
          </p:nvPr>
        </p:nvSpPr>
        <p:spPr>
          <a:prstGeom prst="rect">
            <a:avLst/>
          </a:prstGeom>
        </p:spPr>
        <p:txBody>
          <a:bodyPr/>
          <a:lstStyle/>
          <a:p>
            <a:pPr/>
            <a:r>
              <a:t>Text</a:t>
            </a:r>
          </a:p>
        </p:txBody>
      </p:sp>
      <p:sp>
        <p:nvSpPr>
          <p:cNvPr id="252" name="Unnormalized form ( UNF )"/>
          <p:cNvSpPr txBox="1"/>
          <p:nvPr>
            <p:ph type="title"/>
          </p:nvPr>
        </p:nvSpPr>
        <p:spPr>
          <a:prstGeom prst="rect">
            <a:avLst/>
          </a:prstGeom>
        </p:spPr>
        <p:txBody>
          <a:bodyPr/>
          <a:lstStyle>
            <a:lvl1pPr defTabSz="467359">
              <a:spcBef>
                <a:spcPts val="2200"/>
              </a:spcBef>
              <a:defRPr sz="4800"/>
            </a:lvl1pPr>
          </a:lstStyle>
          <a:p>
            <a:pPr/>
            <a:r>
              <a:t>Unnormalized form ( UNF )</a:t>
            </a:r>
          </a:p>
        </p:txBody>
      </p:sp>
      <p:pic>
        <p:nvPicPr>
          <p:cNvPr id="253" name="Image" descr="Image"/>
          <p:cNvPicPr>
            <a:picLocks noChangeAspect="1"/>
          </p:cNvPicPr>
          <p:nvPr/>
        </p:nvPicPr>
        <p:blipFill>
          <a:blip r:embed="rId2">
            <a:extLst/>
          </a:blip>
          <a:stretch>
            <a:fillRect/>
          </a:stretch>
        </p:blipFill>
        <p:spPr>
          <a:xfrm>
            <a:off x="158750" y="3009900"/>
            <a:ext cx="12865100" cy="1790700"/>
          </a:xfrm>
          <a:prstGeom prst="rect">
            <a:avLst/>
          </a:prstGeom>
          <a:ln w="12700">
            <a:miter lim="400000"/>
          </a:ln>
        </p:spPr>
      </p:pic>
      <p:sp>
        <p:nvSpPr>
          <p:cNvPr id="254" name="Line"/>
          <p:cNvSpPr/>
          <p:nvPr/>
        </p:nvSpPr>
        <p:spPr>
          <a:xfrm flipV="1">
            <a:off x="8369299" y="4946650"/>
            <a:ext cx="1" cy="937097"/>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55" name="Must be Atomic"/>
          <p:cNvSpPr txBox="1"/>
          <p:nvPr/>
        </p:nvSpPr>
        <p:spPr>
          <a:xfrm>
            <a:off x="7476997" y="6134100"/>
            <a:ext cx="195300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Must be Atomic</a:t>
            </a:r>
          </a:p>
        </p:txBody>
      </p:sp>
      <p:sp>
        <p:nvSpPr>
          <p:cNvPr id="256" name="Electrical Engineering"/>
          <p:cNvSpPr txBox="1"/>
          <p:nvPr/>
        </p:nvSpPr>
        <p:spPr>
          <a:xfrm>
            <a:off x="10982197" y="4171950"/>
            <a:ext cx="1685698" cy="304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222222"/>
                </a:solidFill>
              </a:defRPr>
            </a:lvl1pPr>
          </a:lstStyle>
          <a:p>
            <a:pPr/>
            <a:r>
              <a:t>Electrical Engineering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ext"/>
          <p:cNvSpPr txBox="1"/>
          <p:nvPr>
            <p:ph type="body" idx="13"/>
          </p:nvPr>
        </p:nvSpPr>
        <p:spPr>
          <a:prstGeom prst="rect">
            <a:avLst/>
          </a:prstGeom>
        </p:spPr>
        <p:txBody>
          <a:bodyPr/>
          <a:lstStyle/>
          <a:p>
            <a:pPr/>
            <a:r>
              <a:t>Text</a:t>
            </a:r>
          </a:p>
        </p:txBody>
      </p:sp>
      <p:sp>
        <p:nvSpPr>
          <p:cNvPr id="259" name="1nf"/>
          <p:cNvSpPr txBox="1"/>
          <p:nvPr>
            <p:ph type="title"/>
          </p:nvPr>
        </p:nvSpPr>
        <p:spPr>
          <a:prstGeom prst="rect">
            <a:avLst/>
          </a:prstGeom>
        </p:spPr>
        <p:txBody>
          <a:bodyPr/>
          <a:lstStyle>
            <a:lvl1pPr defTabSz="467359">
              <a:spcBef>
                <a:spcPts val="2200"/>
              </a:spcBef>
              <a:defRPr sz="4800"/>
            </a:lvl1pPr>
          </a:lstStyle>
          <a:p>
            <a:pPr/>
            <a:r>
              <a:t>1nf</a:t>
            </a:r>
          </a:p>
        </p:txBody>
      </p:sp>
      <p:pic>
        <p:nvPicPr>
          <p:cNvPr id="260" name="Image" descr="Image"/>
          <p:cNvPicPr>
            <a:picLocks noChangeAspect="1"/>
          </p:cNvPicPr>
          <p:nvPr/>
        </p:nvPicPr>
        <p:blipFill>
          <a:blip r:embed="rId2">
            <a:extLst/>
          </a:blip>
          <a:stretch>
            <a:fillRect/>
          </a:stretch>
        </p:blipFill>
        <p:spPr>
          <a:xfrm>
            <a:off x="742950" y="3041650"/>
            <a:ext cx="11137900" cy="34036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ext"/>
          <p:cNvSpPr txBox="1"/>
          <p:nvPr>
            <p:ph type="body" idx="13"/>
          </p:nvPr>
        </p:nvSpPr>
        <p:spPr>
          <a:prstGeom prst="rect">
            <a:avLst/>
          </a:prstGeom>
        </p:spPr>
        <p:txBody>
          <a:bodyPr/>
          <a:lstStyle/>
          <a:p>
            <a:pPr/>
            <a:r>
              <a:t>Text</a:t>
            </a:r>
          </a:p>
        </p:txBody>
      </p:sp>
      <p:sp>
        <p:nvSpPr>
          <p:cNvPr id="263" name="2NF"/>
          <p:cNvSpPr txBox="1"/>
          <p:nvPr>
            <p:ph type="title"/>
          </p:nvPr>
        </p:nvSpPr>
        <p:spPr>
          <a:prstGeom prst="rect">
            <a:avLst/>
          </a:prstGeom>
        </p:spPr>
        <p:txBody>
          <a:bodyPr/>
          <a:lstStyle>
            <a:lvl1pPr defTabSz="467359">
              <a:spcBef>
                <a:spcPts val="2200"/>
              </a:spcBef>
              <a:defRPr sz="4800"/>
            </a:lvl1pPr>
          </a:lstStyle>
          <a:p>
            <a:pPr/>
            <a:r>
              <a:t>2NF</a:t>
            </a:r>
          </a:p>
        </p:txBody>
      </p:sp>
      <p:pic>
        <p:nvPicPr>
          <p:cNvPr id="264" name="Image" descr="Image"/>
          <p:cNvPicPr>
            <a:picLocks noChangeAspect="1"/>
          </p:cNvPicPr>
          <p:nvPr/>
        </p:nvPicPr>
        <p:blipFill>
          <a:blip r:embed="rId2">
            <a:extLst/>
          </a:blip>
          <a:stretch>
            <a:fillRect/>
          </a:stretch>
        </p:blipFill>
        <p:spPr>
          <a:xfrm>
            <a:off x="755650" y="6051550"/>
            <a:ext cx="3314700" cy="2768600"/>
          </a:xfrm>
          <a:prstGeom prst="rect">
            <a:avLst/>
          </a:prstGeom>
          <a:ln w="12700">
            <a:miter lim="400000"/>
          </a:ln>
        </p:spPr>
      </p:pic>
      <p:pic>
        <p:nvPicPr>
          <p:cNvPr id="265" name="Image" descr="Image"/>
          <p:cNvPicPr>
            <a:picLocks noChangeAspect="1"/>
          </p:cNvPicPr>
          <p:nvPr/>
        </p:nvPicPr>
        <p:blipFill>
          <a:blip r:embed="rId3">
            <a:extLst/>
          </a:blip>
          <a:stretch>
            <a:fillRect/>
          </a:stretch>
        </p:blipFill>
        <p:spPr>
          <a:xfrm>
            <a:off x="1270000" y="2343150"/>
            <a:ext cx="11201400" cy="33782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ext"/>
          <p:cNvSpPr txBox="1"/>
          <p:nvPr>
            <p:ph type="body" idx="13"/>
          </p:nvPr>
        </p:nvSpPr>
        <p:spPr>
          <a:prstGeom prst="rect">
            <a:avLst/>
          </a:prstGeom>
        </p:spPr>
        <p:txBody>
          <a:bodyPr/>
          <a:lstStyle/>
          <a:p>
            <a:pPr/>
            <a:r>
              <a:t>Text</a:t>
            </a:r>
          </a:p>
        </p:txBody>
      </p:sp>
      <p:sp>
        <p:nvSpPr>
          <p:cNvPr id="268" name="3NF"/>
          <p:cNvSpPr txBox="1"/>
          <p:nvPr>
            <p:ph type="title"/>
          </p:nvPr>
        </p:nvSpPr>
        <p:spPr>
          <a:prstGeom prst="rect">
            <a:avLst/>
          </a:prstGeom>
        </p:spPr>
        <p:txBody>
          <a:bodyPr/>
          <a:lstStyle>
            <a:lvl1pPr defTabSz="467359">
              <a:spcBef>
                <a:spcPts val="2200"/>
              </a:spcBef>
              <a:defRPr sz="4800"/>
            </a:lvl1pPr>
          </a:lstStyle>
          <a:p>
            <a:pPr/>
            <a:r>
              <a:t>3NF</a:t>
            </a:r>
          </a:p>
        </p:txBody>
      </p:sp>
      <p:pic>
        <p:nvPicPr>
          <p:cNvPr id="269" name="Image" descr="Image"/>
          <p:cNvPicPr>
            <a:picLocks noChangeAspect="1"/>
          </p:cNvPicPr>
          <p:nvPr/>
        </p:nvPicPr>
        <p:blipFill>
          <a:blip r:embed="rId2">
            <a:extLst/>
          </a:blip>
          <a:stretch>
            <a:fillRect/>
          </a:stretch>
        </p:blipFill>
        <p:spPr>
          <a:xfrm>
            <a:off x="1955800" y="3009900"/>
            <a:ext cx="8331200" cy="1816100"/>
          </a:xfrm>
          <a:prstGeom prst="rect">
            <a:avLst/>
          </a:prstGeom>
          <a:ln w="12700">
            <a:miter lim="400000"/>
          </a:ln>
        </p:spPr>
      </p:pic>
      <p:pic>
        <p:nvPicPr>
          <p:cNvPr id="270" name="Image" descr="Image"/>
          <p:cNvPicPr>
            <a:picLocks noChangeAspect="1"/>
          </p:cNvPicPr>
          <p:nvPr/>
        </p:nvPicPr>
        <p:blipFill>
          <a:blip r:embed="rId3">
            <a:extLst/>
          </a:blip>
          <a:stretch>
            <a:fillRect/>
          </a:stretch>
        </p:blipFill>
        <p:spPr>
          <a:xfrm>
            <a:off x="755650" y="6051550"/>
            <a:ext cx="3314700" cy="2768600"/>
          </a:xfrm>
          <a:prstGeom prst="rect">
            <a:avLst/>
          </a:prstGeom>
          <a:ln w="12700">
            <a:miter lim="400000"/>
          </a:ln>
        </p:spPr>
      </p:pic>
      <p:pic>
        <p:nvPicPr>
          <p:cNvPr id="271" name="Image" descr="Image"/>
          <p:cNvPicPr>
            <a:picLocks noChangeAspect="1"/>
          </p:cNvPicPr>
          <p:nvPr/>
        </p:nvPicPr>
        <p:blipFill>
          <a:blip r:embed="rId4">
            <a:extLst/>
          </a:blip>
          <a:stretch>
            <a:fillRect/>
          </a:stretch>
        </p:blipFill>
        <p:spPr>
          <a:xfrm>
            <a:off x="6178550" y="5486400"/>
            <a:ext cx="3390900" cy="33909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2">
            <a:extLst/>
          </a:blip>
          <a:stretch>
            <a:fillRect/>
          </a:stretch>
        </p:blipFill>
        <p:spPr>
          <a:xfrm>
            <a:off x="1856100" y="1080694"/>
            <a:ext cx="9650100" cy="759221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CID"/>
          <p:cNvSpPr txBox="1"/>
          <p:nvPr>
            <p:ph type="title"/>
          </p:nvPr>
        </p:nvSpPr>
        <p:spPr>
          <a:xfrm>
            <a:off x="406400" y="4038600"/>
            <a:ext cx="12192000" cy="2912269"/>
          </a:xfrm>
          <a:prstGeom prst="rect">
            <a:avLst/>
          </a:prstGeom>
        </p:spPr>
        <p:txBody>
          <a:bodyPr/>
          <a:lstStyle/>
          <a:p>
            <a:pPr/>
            <a:r>
              <a:t>ACID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ext"/>
          <p:cNvSpPr txBox="1"/>
          <p:nvPr>
            <p:ph type="body" idx="13"/>
          </p:nvPr>
        </p:nvSpPr>
        <p:spPr>
          <a:prstGeom prst="rect">
            <a:avLst/>
          </a:prstGeom>
        </p:spPr>
        <p:txBody>
          <a:bodyPr/>
          <a:lstStyle/>
          <a:p>
            <a:pPr/>
            <a:r>
              <a:t>Text</a:t>
            </a:r>
          </a:p>
        </p:txBody>
      </p:sp>
      <p:sp>
        <p:nvSpPr>
          <p:cNvPr id="170" name="Database Provider"/>
          <p:cNvSpPr txBox="1"/>
          <p:nvPr>
            <p:ph type="title"/>
          </p:nvPr>
        </p:nvSpPr>
        <p:spPr>
          <a:prstGeom prst="rect">
            <a:avLst/>
          </a:prstGeom>
        </p:spPr>
        <p:txBody>
          <a:bodyPr/>
          <a:lstStyle>
            <a:lvl1pPr defTabSz="467359">
              <a:spcBef>
                <a:spcPts val="2200"/>
              </a:spcBef>
              <a:defRPr sz="4800"/>
            </a:lvl1pPr>
          </a:lstStyle>
          <a:p>
            <a:pPr/>
            <a:r>
              <a:t>Database Provider</a:t>
            </a:r>
          </a:p>
        </p:txBody>
      </p:sp>
      <p:pic>
        <p:nvPicPr>
          <p:cNvPr id="171" name="Image" descr="Image"/>
          <p:cNvPicPr>
            <a:picLocks noChangeAspect="1"/>
          </p:cNvPicPr>
          <p:nvPr/>
        </p:nvPicPr>
        <p:blipFill>
          <a:blip r:embed="rId2">
            <a:extLst/>
          </a:blip>
          <a:stretch>
            <a:fillRect/>
          </a:stretch>
        </p:blipFill>
        <p:spPr>
          <a:xfrm>
            <a:off x="1403350" y="3600450"/>
            <a:ext cx="3057887" cy="1654267"/>
          </a:xfrm>
          <a:prstGeom prst="rect">
            <a:avLst/>
          </a:prstGeom>
          <a:ln w="12700">
            <a:miter lim="400000"/>
          </a:ln>
        </p:spPr>
      </p:pic>
      <p:pic>
        <p:nvPicPr>
          <p:cNvPr id="172" name="Image" descr="Image"/>
          <p:cNvPicPr>
            <a:picLocks noChangeAspect="1"/>
          </p:cNvPicPr>
          <p:nvPr/>
        </p:nvPicPr>
        <p:blipFill>
          <a:blip r:embed="rId3">
            <a:extLst/>
          </a:blip>
          <a:stretch>
            <a:fillRect/>
          </a:stretch>
        </p:blipFill>
        <p:spPr>
          <a:xfrm>
            <a:off x="4758806" y="4540250"/>
            <a:ext cx="2829444" cy="1882867"/>
          </a:xfrm>
          <a:prstGeom prst="rect">
            <a:avLst/>
          </a:prstGeom>
          <a:ln w="12700">
            <a:miter lim="400000"/>
          </a:ln>
        </p:spPr>
      </p:pic>
      <p:pic>
        <p:nvPicPr>
          <p:cNvPr id="173" name="Image" descr="Image"/>
          <p:cNvPicPr>
            <a:picLocks noChangeAspect="1"/>
          </p:cNvPicPr>
          <p:nvPr/>
        </p:nvPicPr>
        <p:blipFill>
          <a:blip r:embed="rId4">
            <a:extLst/>
          </a:blip>
          <a:stretch>
            <a:fillRect/>
          </a:stretch>
        </p:blipFill>
        <p:spPr>
          <a:xfrm>
            <a:off x="1517571" y="5765800"/>
            <a:ext cx="2829445" cy="1741197"/>
          </a:xfrm>
          <a:prstGeom prst="rect">
            <a:avLst/>
          </a:prstGeom>
          <a:ln w="12700">
            <a:miter lim="400000"/>
          </a:ln>
        </p:spPr>
      </p:pic>
      <p:sp>
        <p:nvSpPr>
          <p:cNvPr id="174" name="Rounded Rectangle"/>
          <p:cNvSpPr/>
          <p:nvPr/>
        </p:nvSpPr>
        <p:spPr>
          <a:xfrm>
            <a:off x="927100" y="3092450"/>
            <a:ext cx="7004497" cy="5568206"/>
          </a:xfrm>
          <a:prstGeom prst="roundRect">
            <a:avLst>
              <a:gd name="adj" fmla="val 15000"/>
            </a:avLst>
          </a:prstGeom>
          <a:ln w="12700">
            <a:solidFill>
              <a:schemeClr val="accent1">
                <a:hueOff val="104794"/>
                <a:lumOff val="-8431"/>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5" name="Many more……"/>
          <p:cNvSpPr txBox="1"/>
          <p:nvPr/>
        </p:nvSpPr>
        <p:spPr>
          <a:xfrm>
            <a:off x="5013197" y="7188200"/>
            <a:ext cx="194183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Many more……</a:t>
            </a:r>
          </a:p>
        </p:txBody>
      </p:sp>
      <p:sp>
        <p:nvSpPr>
          <p:cNvPr id="176" name="SQL Based"/>
          <p:cNvSpPr txBox="1"/>
          <p:nvPr/>
        </p:nvSpPr>
        <p:spPr>
          <a:xfrm>
            <a:off x="1634998" y="2647950"/>
            <a:ext cx="138125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SQL Based</a:t>
            </a:r>
          </a:p>
        </p:txBody>
      </p:sp>
      <p:sp>
        <p:nvSpPr>
          <p:cNvPr id="177" name="Rounded Rectangle"/>
          <p:cNvSpPr/>
          <p:nvPr/>
        </p:nvSpPr>
        <p:spPr>
          <a:xfrm>
            <a:off x="8928100" y="3026419"/>
            <a:ext cx="3437136" cy="5700267"/>
          </a:xfrm>
          <a:prstGeom prst="roundRect">
            <a:avLst>
              <a:gd name="adj" fmla="val 15000"/>
            </a:avLst>
          </a:prstGeom>
          <a:ln w="12700">
            <a:solidFill>
              <a:schemeClr val="accent3">
                <a:hueOff val="1279411"/>
                <a:satOff val="-9468"/>
                <a:lumOff val="-15294"/>
              </a:schemeClr>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pic>
        <p:nvPicPr>
          <p:cNvPr id="178" name="Image" descr="Image"/>
          <p:cNvPicPr>
            <a:picLocks noChangeAspect="1"/>
          </p:cNvPicPr>
          <p:nvPr/>
        </p:nvPicPr>
        <p:blipFill>
          <a:blip r:embed="rId5">
            <a:extLst/>
          </a:blip>
          <a:stretch>
            <a:fillRect/>
          </a:stretch>
        </p:blipFill>
        <p:spPr>
          <a:xfrm>
            <a:off x="9231945" y="3497837"/>
            <a:ext cx="2829445" cy="768592"/>
          </a:xfrm>
          <a:prstGeom prst="rect">
            <a:avLst/>
          </a:prstGeom>
          <a:ln w="12700">
            <a:miter lim="400000"/>
          </a:ln>
        </p:spPr>
      </p:pic>
      <p:pic>
        <p:nvPicPr>
          <p:cNvPr id="179" name="Image" descr="Image"/>
          <p:cNvPicPr>
            <a:picLocks noChangeAspect="1"/>
          </p:cNvPicPr>
          <p:nvPr/>
        </p:nvPicPr>
        <p:blipFill>
          <a:blip r:embed="rId6">
            <a:extLst/>
          </a:blip>
          <a:stretch>
            <a:fillRect/>
          </a:stretch>
        </p:blipFill>
        <p:spPr>
          <a:xfrm>
            <a:off x="9554305" y="4864100"/>
            <a:ext cx="2184727" cy="1463767"/>
          </a:xfrm>
          <a:prstGeom prst="rect">
            <a:avLst/>
          </a:prstGeom>
          <a:ln w="12700">
            <a:miter lim="400000"/>
          </a:ln>
        </p:spPr>
      </p:pic>
      <p:pic>
        <p:nvPicPr>
          <p:cNvPr id="180" name="Image" descr="Image"/>
          <p:cNvPicPr>
            <a:picLocks noChangeAspect="1"/>
          </p:cNvPicPr>
          <p:nvPr/>
        </p:nvPicPr>
        <p:blipFill>
          <a:blip r:embed="rId7">
            <a:extLst/>
          </a:blip>
          <a:srcRect l="0" t="8428" r="0" b="29225"/>
          <a:stretch>
            <a:fillRect/>
          </a:stretch>
        </p:blipFill>
        <p:spPr>
          <a:xfrm>
            <a:off x="9467353" y="6583362"/>
            <a:ext cx="2358616" cy="165432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ext"/>
          <p:cNvSpPr txBox="1"/>
          <p:nvPr>
            <p:ph type="body" idx="13"/>
          </p:nvPr>
        </p:nvSpPr>
        <p:spPr>
          <a:prstGeom prst="rect">
            <a:avLst/>
          </a:prstGeom>
        </p:spPr>
        <p:txBody>
          <a:bodyPr/>
          <a:lstStyle/>
          <a:p>
            <a:pPr/>
            <a:r>
              <a:t>Text</a:t>
            </a:r>
          </a:p>
        </p:txBody>
      </p:sp>
      <p:sp>
        <p:nvSpPr>
          <p:cNvPr id="278" name="ACID"/>
          <p:cNvSpPr txBox="1"/>
          <p:nvPr>
            <p:ph type="title"/>
          </p:nvPr>
        </p:nvSpPr>
        <p:spPr>
          <a:prstGeom prst="rect">
            <a:avLst/>
          </a:prstGeom>
        </p:spPr>
        <p:txBody>
          <a:bodyPr/>
          <a:lstStyle>
            <a:lvl1pPr defTabSz="467359">
              <a:spcBef>
                <a:spcPts val="2200"/>
              </a:spcBef>
              <a:defRPr sz="4800"/>
            </a:lvl1pPr>
          </a:lstStyle>
          <a:p>
            <a:pPr/>
            <a:r>
              <a:t>ACID</a:t>
            </a:r>
          </a:p>
        </p:txBody>
      </p:sp>
      <p:pic>
        <p:nvPicPr>
          <p:cNvPr id="279" name="Image" descr="Image"/>
          <p:cNvPicPr>
            <a:picLocks noChangeAspect="1"/>
          </p:cNvPicPr>
          <p:nvPr/>
        </p:nvPicPr>
        <p:blipFill>
          <a:blip r:embed="rId2">
            <a:extLst/>
          </a:blip>
          <a:stretch>
            <a:fillRect/>
          </a:stretch>
        </p:blipFill>
        <p:spPr>
          <a:xfrm>
            <a:off x="2057400" y="2514600"/>
            <a:ext cx="8890000" cy="49149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ext"/>
          <p:cNvSpPr txBox="1"/>
          <p:nvPr>
            <p:ph type="body" idx="13"/>
          </p:nvPr>
        </p:nvSpPr>
        <p:spPr>
          <a:prstGeom prst="rect">
            <a:avLst/>
          </a:prstGeom>
        </p:spPr>
        <p:txBody>
          <a:bodyPr/>
          <a:lstStyle/>
          <a:p>
            <a:pPr/>
            <a:r>
              <a:t>Text</a:t>
            </a:r>
          </a:p>
        </p:txBody>
      </p:sp>
      <p:sp>
        <p:nvSpPr>
          <p:cNvPr id="282" name="A.C.I.D"/>
          <p:cNvSpPr txBox="1"/>
          <p:nvPr>
            <p:ph type="title"/>
          </p:nvPr>
        </p:nvSpPr>
        <p:spPr>
          <a:prstGeom prst="rect">
            <a:avLst/>
          </a:prstGeom>
        </p:spPr>
        <p:txBody>
          <a:bodyPr/>
          <a:lstStyle>
            <a:lvl1pPr defTabSz="467359">
              <a:spcBef>
                <a:spcPts val="2200"/>
              </a:spcBef>
              <a:defRPr sz="4800"/>
            </a:lvl1pPr>
          </a:lstStyle>
          <a:p>
            <a:pPr/>
            <a:r>
              <a:t>A.C.I.D</a:t>
            </a:r>
          </a:p>
        </p:txBody>
      </p:sp>
      <p:sp>
        <p:nvSpPr>
          <p:cNvPr id="283" name="Atomicity : A transaction is a single unit of operation. You either execute it entirely or do not execute it at all. There cannot be partial execution.…"/>
          <p:cNvSpPr txBox="1"/>
          <p:nvPr>
            <p:ph type="body" idx="1"/>
          </p:nvPr>
        </p:nvSpPr>
        <p:spPr>
          <a:prstGeom prst="rect">
            <a:avLst/>
          </a:prstGeom>
        </p:spPr>
        <p:txBody>
          <a:bodyPr/>
          <a:lstStyle/>
          <a:p>
            <a:pPr marL="364489" indent="-364489" defTabSz="479044">
              <a:spcBef>
                <a:spcPts val="2200"/>
              </a:spcBef>
              <a:defRPr sz="2788"/>
            </a:pPr>
            <a:r>
              <a:rPr>
                <a:solidFill>
                  <a:srgbClr val="FFFFFF"/>
                </a:solidFill>
              </a:rPr>
              <a:t>Atomicity</a:t>
            </a:r>
            <a:r>
              <a:t> : A transaction is a single unit of operation. You either execute it entirely or do not execute it at all. There cannot be partial execution.</a:t>
            </a:r>
          </a:p>
          <a:p>
            <a:pPr marL="364489" indent="-364489" defTabSz="479044">
              <a:spcBef>
                <a:spcPts val="2200"/>
              </a:spcBef>
              <a:defRPr sz="2788"/>
            </a:pPr>
            <a:r>
              <a:rPr>
                <a:solidFill>
                  <a:srgbClr val="FFFFFF"/>
                </a:solidFill>
              </a:rPr>
              <a:t>Consistency</a:t>
            </a:r>
            <a:r>
              <a:t> : Once the transaction is executed, it should move from one consistent state to another.</a:t>
            </a:r>
          </a:p>
          <a:p>
            <a:pPr marL="364489" indent="-364489" defTabSz="479044">
              <a:spcBef>
                <a:spcPts val="2200"/>
              </a:spcBef>
              <a:defRPr sz="2788"/>
            </a:pPr>
            <a:r>
              <a:rPr>
                <a:solidFill>
                  <a:srgbClr val="FFFFFF"/>
                </a:solidFill>
              </a:rPr>
              <a:t>Isolation</a:t>
            </a:r>
            <a:r>
              <a:t> : Transaction should be executed in isolation from other transactions (no Locks). During concurrent transaction execution, intermediate transaction results from simultaneously executed transactions should not be made available to each other. (Level 0,1,2,3)</a:t>
            </a:r>
          </a:p>
          <a:p>
            <a:pPr marL="364489" indent="-364489" defTabSz="479044">
              <a:spcBef>
                <a:spcPts val="2200"/>
              </a:spcBef>
              <a:defRPr sz="2788"/>
            </a:pPr>
            <a:r>
              <a:rPr>
                <a:solidFill>
                  <a:srgbClr val="FFFFFF"/>
                </a:solidFill>
              </a:rPr>
              <a:t>Durability</a:t>
            </a:r>
            <a:r>
              <a:t> : After successful completion of a transaction, the changes in the database should persist. Even in the case of system failures.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ext"/>
          <p:cNvSpPr txBox="1"/>
          <p:nvPr>
            <p:ph type="body" idx="13"/>
          </p:nvPr>
        </p:nvSpPr>
        <p:spPr>
          <a:prstGeom prst="rect">
            <a:avLst/>
          </a:prstGeom>
        </p:spPr>
        <p:txBody>
          <a:bodyPr/>
          <a:lstStyle/>
          <a:p>
            <a:pPr/>
            <a:r>
              <a:t>Text</a:t>
            </a:r>
          </a:p>
        </p:txBody>
      </p:sp>
      <p:sp>
        <p:nvSpPr>
          <p:cNvPr id="183" name="Where do they store the data?"/>
          <p:cNvSpPr txBox="1"/>
          <p:nvPr>
            <p:ph type="title"/>
          </p:nvPr>
        </p:nvSpPr>
        <p:spPr>
          <a:prstGeom prst="rect">
            <a:avLst/>
          </a:prstGeom>
        </p:spPr>
        <p:txBody>
          <a:bodyPr/>
          <a:lstStyle>
            <a:lvl1pPr defTabSz="467359">
              <a:spcBef>
                <a:spcPts val="2200"/>
              </a:spcBef>
              <a:defRPr sz="4800"/>
            </a:lvl1pPr>
          </a:lstStyle>
          <a:p>
            <a:pPr/>
            <a:r>
              <a:t>Where do they store the data?</a:t>
            </a:r>
          </a:p>
        </p:txBody>
      </p:sp>
      <p:pic>
        <p:nvPicPr>
          <p:cNvPr id="184" name="Image" descr="Image"/>
          <p:cNvPicPr>
            <a:picLocks noChangeAspect="1"/>
          </p:cNvPicPr>
          <p:nvPr/>
        </p:nvPicPr>
        <p:blipFill>
          <a:blip r:embed="rId2">
            <a:extLst/>
          </a:blip>
          <a:stretch>
            <a:fillRect/>
          </a:stretch>
        </p:blipFill>
        <p:spPr>
          <a:xfrm>
            <a:off x="878681" y="4927600"/>
            <a:ext cx="3458369" cy="3458369"/>
          </a:xfrm>
          <a:prstGeom prst="rect">
            <a:avLst/>
          </a:prstGeom>
          <a:ln w="12700">
            <a:miter lim="400000"/>
          </a:ln>
        </p:spPr>
      </p:pic>
      <p:sp>
        <p:nvSpPr>
          <p:cNvPr id="185" name="Still in here!!! As a file"/>
          <p:cNvSpPr txBox="1"/>
          <p:nvPr/>
        </p:nvSpPr>
        <p:spPr>
          <a:xfrm>
            <a:off x="872997" y="3454400"/>
            <a:ext cx="263499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Still in here!!! As a file</a:t>
            </a:r>
          </a:p>
        </p:txBody>
      </p:sp>
      <p:sp>
        <p:nvSpPr>
          <p:cNvPr id="186" name="Line"/>
          <p:cNvSpPr/>
          <p:nvPr/>
        </p:nvSpPr>
        <p:spPr>
          <a:xfrm>
            <a:off x="2360757" y="3905249"/>
            <a:ext cx="1" cy="61988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pic>
        <p:nvPicPr>
          <p:cNvPr id="187" name="Image" descr="Image"/>
          <p:cNvPicPr>
            <a:picLocks noChangeAspect="1"/>
          </p:cNvPicPr>
          <p:nvPr/>
        </p:nvPicPr>
        <p:blipFill>
          <a:blip r:embed="rId3">
            <a:extLst/>
          </a:blip>
          <a:stretch>
            <a:fillRect/>
          </a:stretch>
        </p:blipFill>
        <p:spPr>
          <a:xfrm>
            <a:off x="5636641" y="3273924"/>
            <a:ext cx="5869559" cy="535572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ext"/>
          <p:cNvSpPr txBox="1"/>
          <p:nvPr>
            <p:ph type="body" idx="13"/>
          </p:nvPr>
        </p:nvSpPr>
        <p:spPr>
          <a:prstGeom prst="rect">
            <a:avLst/>
          </a:prstGeom>
        </p:spPr>
        <p:txBody>
          <a:bodyPr/>
          <a:lstStyle/>
          <a:p>
            <a:pPr/>
            <a:r>
              <a:t>Text</a:t>
            </a:r>
          </a:p>
        </p:txBody>
      </p:sp>
      <p:sp>
        <p:nvSpPr>
          <p:cNvPr id="190" name="Table &amp; fields &amp; Records"/>
          <p:cNvSpPr txBox="1"/>
          <p:nvPr>
            <p:ph type="title"/>
          </p:nvPr>
        </p:nvSpPr>
        <p:spPr>
          <a:prstGeom prst="rect">
            <a:avLst/>
          </a:prstGeom>
        </p:spPr>
        <p:txBody>
          <a:bodyPr/>
          <a:lstStyle>
            <a:lvl1pPr defTabSz="467359">
              <a:spcBef>
                <a:spcPts val="2200"/>
              </a:spcBef>
              <a:defRPr sz="4800"/>
            </a:lvl1pPr>
          </a:lstStyle>
          <a:p>
            <a:pPr/>
            <a:r>
              <a:t>Table &amp; fields &amp; Records</a:t>
            </a:r>
          </a:p>
        </p:txBody>
      </p:sp>
      <p:pic>
        <p:nvPicPr>
          <p:cNvPr id="191" name="Image" descr="Image"/>
          <p:cNvPicPr>
            <a:picLocks noChangeAspect="1"/>
          </p:cNvPicPr>
          <p:nvPr/>
        </p:nvPicPr>
        <p:blipFill>
          <a:blip r:embed="rId2">
            <a:extLst/>
          </a:blip>
          <a:stretch>
            <a:fillRect/>
          </a:stretch>
        </p:blipFill>
        <p:spPr>
          <a:xfrm>
            <a:off x="2432050" y="3429000"/>
            <a:ext cx="7454900" cy="2146300"/>
          </a:xfrm>
          <a:prstGeom prst="rect">
            <a:avLst/>
          </a:prstGeom>
          <a:ln w="12700">
            <a:miter lim="400000"/>
          </a:ln>
        </p:spPr>
      </p:pic>
      <p:sp>
        <p:nvSpPr>
          <p:cNvPr id="192" name="Table"/>
          <p:cNvSpPr txBox="1"/>
          <p:nvPr/>
        </p:nvSpPr>
        <p:spPr>
          <a:xfrm>
            <a:off x="5786882" y="6743700"/>
            <a:ext cx="74523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Table</a:t>
            </a:r>
          </a:p>
        </p:txBody>
      </p:sp>
      <p:sp>
        <p:nvSpPr>
          <p:cNvPr id="193" name="Line"/>
          <p:cNvSpPr/>
          <p:nvPr/>
        </p:nvSpPr>
        <p:spPr>
          <a:xfrm flipV="1">
            <a:off x="6055781" y="6095716"/>
            <a:ext cx="1" cy="597185"/>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94" name="Fields"/>
          <p:cNvSpPr txBox="1"/>
          <p:nvPr/>
        </p:nvSpPr>
        <p:spPr>
          <a:xfrm>
            <a:off x="3664711" y="2241550"/>
            <a:ext cx="80543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Fields</a:t>
            </a:r>
          </a:p>
        </p:txBody>
      </p:sp>
      <p:sp>
        <p:nvSpPr>
          <p:cNvPr id="195" name="Line"/>
          <p:cNvSpPr/>
          <p:nvPr/>
        </p:nvSpPr>
        <p:spPr>
          <a:xfrm>
            <a:off x="3022600" y="3045177"/>
            <a:ext cx="1" cy="390174"/>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96" name="Line"/>
          <p:cNvSpPr/>
          <p:nvPr/>
        </p:nvSpPr>
        <p:spPr>
          <a:xfrm>
            <a:off x="4067429" y="3045177"/>
            <a:ext cx="1" cy="390174"/>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97" name="Line"/>
          <p:cNvSpPr/>
          <p:nvPr/>
        </p:nvSpPr>
        <p:spPr>
          <a:xfrm>
            <a:off x="5454014" y="3045177"/>
            <a:ext cx="1" cy="390174"/>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98" name="Line"/>
          <p:cNvSpPr/>
          <p:nvPr/>
        </p:nvSpPr>
        <p:spPr>
          <a:xfrm>
            <a:off x="3009900" y="3057525"/>
            <a:ext cx="2435108" cy="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99" name="Line"/>
          <p:cNvSpPr/>
          <p:nvPr/>
        </p:nvSpPr>
        <p:spPr>
          <a:xfrm flipV="1">
            <a:off x="4067429" y="2791177"/>
            <a:ext cx="1" cy="390174"/>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00" name="Records"/>
          <p:cNvSpPr txBox="1"/>
          <p:nvPr/>
        </p:nvSpPr>
        <p:spPr>
          <a:xfrm>
            <a:off x="47498" y="3632200"/>
            <a:ext cx="105460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Records</a:t>
            </a:r>
          </a:p>
        </p:txBody>
      </p:sp>
      <p:sp>
        <p:nvSpPr>
          <p:cNvPr id="201" name="Line"/>
          <p:cNvSpPr/>
          <p:nvPr/>
        </p:nvSpPr>
        <p:spPr>
          <a:xfrm>
            <a:off x="1332991" y="3854450"/>
            <a:ext cx="1054609" cy="0"/>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QL : Structure query language"/>
          <p:cNvSpPr txBox="1"/>
          <p:nvPr>
            <p:ph type="title"/>
          </p:nvPr>
        </p:nvSpPr>
        <p:spPr>
          <a:prstGeom prst="rect">
            <a:avLst/>
          </a:prstGeom>
        </p:spPr>
        <p:txBody>
          <a:bodyPr/>
          <a:lstStyle/>
          <a:p>
            <a:pPr/>
            <a:r>
              <a:t>SQL : Structure query language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ext"/>
          <p:cNvSpPr txBox="1"/>
          <p:nvPr>
            <p:ph type="body" idx="13"/>
          </p:nvPr>
        </p:nvSpPr>
        <p:spPr>
          <a:prstGeom prst="rect">
            <a:avLst/>
          </a:prstGeom>
        </p:spPr>
        <p:txBody>
          <a:bodyPr/>
          <a:lstStyle/>
          <a:p>
            <a:pPr/>
            <a:r>
              <a:t>Text</a:t>
            </a:r>
          </a:p>
        </p:txBody>
      </p:sp>
      <p:sp>
        <p:nvSpPr>
          <p:cNvPr id="206" name="SQL"/>
          <p:cNvSpPr txBox="1"/>
          <p:nvPr>
            <p:ph type="title"/>
          </p:nvPr>
        </p:nvSpPr>
        <p:spPr>
          <a:prstGeom prst="rect">
            <a:avLst/>
          </a:prstGeom>
        </p:spPr>
        <p:txBody>
          <a:bodyPr/>
          <a:lstStyle>
            <a:lvl1pPr defTabSz="467359">
              <a:spcBef>
                <a:spcPts val="2200"/>
              </a:spcBef>
              <a:defRPr sz="4800"/>
            </a:lvl1pPr>
          </a:lstStyle>
          <a:p>
            <a:pPr/>
            <a:r>
              <a:t>SQL</a:t>
            </a:r>
          </a:p>
        </p:txBody>
      </p:sp>
      <p:pic>
        <p:nvPicPr>
          <p:cNvPr id="207" name="Image" descr="Image"/>
          <p:cNvPicPr>
            <a:picLocks noChangeAspect="1"/>
          </p:cNvPicPr>
          <p:nvPr/>
        </p:nvPicPr>
        <p:blipFill>
          <a:blip r:embed="rId2">
            <a:extLst/>
          </a:blip>
          <a:stretch>
            <a:fillRect/>
          </a:stretch>
        </p:blipFill>
        <p:spPr>
          <a:xfrm>
            <a:off x="2261644" y="2141428"/>
            <a:ext cx="8481512" cy="732494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Learn By Doing!! This presentation won’t fit the whole SQL"/>
          <p:cNvSpPr txBox="1"/>
          <p:nvPr>
            <p:ph type="body" idx="13"/>
          </p:nvPr>
        </p:nvSpPr>
        <p:spPr>
          <a:xfrm>
            <a:off x="889000" y="2908300"/>
            <a:ext cx="11226800" cy="3689607"/>
          </a:xfrm>
          <a:prstGeom prst="rect">
            <a:avLst/>
          </a:prstGeom>
        </p:spPr>
        <p:txBody>
          <a:bodyPr/>
          <a:lstStyle/>
          <a:p>
            <a:pPr/>
            <a:r>
              <a:t>Learn By Doing!! This presentation won’t fit the whole SQL</a:t>
            </a:r>
          </a:p>
        </p:txBody>
      </p:sp>
      <p:sp>
        <p:nvSpPr>
          <p:cNvPr id="210" name="Angga Raditya"/>
          <p:cNvSpPr txBox="1"/>
          <p:nvPr>
            <p:ph type="body" idx="14"/>
          </p:nvPr>
        </p:nvSpPr>
        <p:spPr>
          <a:prstGeom prst="rect">
            <a:avLst/>
          </a:prstGeom>
        </p:spPr>
        <p:txBody>
          <a:bodyPr/>
          <a:lstStyle/>
          <a:p>
            <a:pPr/>
            <a:r>
              <a:t>Angga Raditya</a:t>
            </a:r>
          </a:p>
        </p:txBody>
      </p:sp>
      <p:sp>
        <p:nvSpPr>
          <p:cNvPr id="211" name="Text"/>
          <p:cNvSpPr txBox="1"/>
          <p:nvPr>
            <p:ph type="body" idx="15"/>
          </p:nvPr>
        </p:nvSpPr>
        <p:spPr>
          <a:prstGeom prst="rect">
            <a:avLst/>
          </a:prstGeom>
        </p:spPr>
        <p:txBody>
          <a:bodyPr/>
          <a:lstStyle/>
          <a:p>
            <a:pPr/>
            <a:r>
              <a:t>Text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Normalizations"/>
          <p:cNvSpPr txBox="1"/>
          <p:nvPr>
            <p:ph type="title"/>
          </p:nvPr>
        </p:nvSpPr>
        <p:spPr>
          <a:prstGeom prst="rect">
            <a:avLst/>
          </a:prstGeom>
        </p:spPr>
        <p:txBody>
          <a:bodyPr/>
          <a:lstStyle/>
          <a:p>
            <a:pPr/>
            <a:r>
              <a:t>Normalizations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ext"/>
          <p:cNvSpPr txBox="1"/>
          <p:nvPr>
            <p:ph type="body" idx="13"/>
          </p:nvPr>
        </p:nvSpPr>
        <p:spPr>
          <a:prstGeom prst="rect">
            <a:avLst/>
          </a:prstGeom>
        </p:spPr>
        <p:txBody>
          <a:bodyPr/>
          <a:lstStyle/>
          <a:p>
            <a:pPr/>
            <a:r>
              <a:t>Text</a:t>
            </a:r>
          </a:p>
        </p:txBody>
      </p:sp>
      <p:sp>
        <p:nvSpPr>
          <p:cNvPr id="216" name="The Problems"/>
          <p:cNvSpPr txBox="1"/>
          <p:nvPr>
            <p:ph type="title"/>
          </p:nvPr>
        </p:nvSpPr>
        <p:spPr>
          <a:prstGeom prst="rect">
            <a:avLst/>
          </a:prstGeom>
        </p:spPr>
        <p:txBody>
          <a:bodyPr/>
          <a:lstStyle>
            <a:lvl1pPr defTabSz="467359">
              <a:spcBef>
                <a:spcPts val="2200"/>
              </a:spcBef>
              <a:defRPr sz="4800"/>
            </a:lvl1pPr>
          </a:lstStyle>
          <a:p>
            <a:pPr/>
            <a:r>
              <a:t>The Problems</a:t>
            </a:r>
          </a:p>
        </p:txBody>
      </p:sp>
      <p:sp>
        <p:nvSpPr>
          <p:cNvPr id="217" name="Student in a Enigma University"/>
          <p:cNvSpPr txBox="1"/>
          <p:nvPr/>
        </p:nvSpPr>
        <p:spPr>
          <a:xfrm>
            <a:off x="1101597" y="2667000"/>
            <a:ext cx="445983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pPr/>
            <a:r>
              <a:t>Student in a Enigma University </a:t>
            </a:r>
          </a:p>
        </p:txBody>
      </p:sp>
      <p:pic>
        <p:nvPicPr>
          <p:cNvPr id="218" name="Image" descr="Image"/>
          <p:cNvPicPr>
            <a:picLocks noChangeAspect="1"/>
          </p:cNvPicPr>
          <p:nvPr/>
        </p:nvPicPr>
        <p:blipFill>
          <a:blip r:embed="rId2">
            <a:extLst/>
          </a:blip>
          <a:stretch>
            <a:fillRect/>
          </a:stretch>
        </p:blipFill>
        <p:spPr>
          <a:xfrm>
            <a:off x="627459" y="3735213"/>
            <a:ext cx="11749882" cy="1635473"/>
          </a:xfrm>
          <a:prstGeom prst="rect">
            <a:avLst/>
          </a:prstGeom>
          <a:ln w="12700">
            <a:miter lim="400000"/>
          </a:ln>
        </p:spPr>
      </p:pic>
      <p:sp>
        <p:nvSpPr>
          <p:cNvPr id="219" name="Try Query Student who learn “Algorithm”"/>
          <p:cNvSpPr txBox="1"/>
          <p:nvPr/>
        </p:nvSpPr>
        <p:spPr>
          <a:xfrm>
            <a:off x="3230734" y="6362700"/>
            <a:ext cx="6543333"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solidFill>
                  <a:srgbClr val="FFFFFF"/>
                </a:solidFill>
              </a:defRPr>
            </a:lvl1pPr>
          </a:lstStyle>
          <a:p>
            <a:pPr/>
            <a:r>
              <a:t>Try Query Student who learn “Algorithm”</a:t>
            </a:r>
          </a:p>
        </p:txBody>
      </p:sp>
      <p:sp>
        <p:nvSpPr>
          <p:cNvPr id="220" name="Electrical Engineering"/>
          <p:cNvSpPr txBox="1"/>
          <p:nvPr/>
        </p:nvSpPr>
        <p:spPr>
          <a:xfrm>
            <a:off x="10512297" y="4819650"/>
            <a:ext cx="1685698" cy="304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222222"/>
                </a:solidFill>
              </a:defRPr>
            </a:lvl1pPr>
          </a:lstStyle>
          <a:p>
            <a:pPr/>
            <a:r>
              <a:t>Electrical Engineering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